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5"/>
  </p:notesMasterIdLst>
  <p:sldIdLst>
    <p:sldId id="256" r:id="rId4"/>
    <p:sldId id="257" r:id="rId5"/>
    <p:sldId id="280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3" r:id="rId16"/>
    <p:sldId id="274" r:id="rId17"/>
    <p:sldId id="275" r:id="rId18"/>
    <p:sldId id="276" r:id="rId19"/>
    <p:sldId id="272" r:id="rId20"/>
    <p:sldId id="278" r:id="rId21"/>
    <p:sldId id="277" r:id="rId22"/>
    <p:sldId id="279" r:id="rId23"/>
    <p:sldId id="26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08" autoAdjust="0"/>
  </p:normalViewPr>
  <p:slideViewPr>
    <p:cSldViewPr snapToGrid="0">
      <p:cViewPr>
        <p:scale>
          <a:sx n="100" d="100"/>
          <a:sy n="100" d="100"/>
        </p:scale>
        <p:origin x="18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1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66F9E35-75D2-4426-AB4F-73F0540A755F}" type="slidenum"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46082E6-A36F-431E-8FC0-C9C55153D602}" type="slidenum">
              <a:rPr lang="e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5918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3138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267ECA7-02F5-41CD-9934-F7928D5AA49C}" type="slidenum"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2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267ECA7-02F5-41CD-9934-F7928D5AA49C}" type="slidenum"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3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15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6907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267ECA7-02F5-41CD-9934-F7928D5AA49C}" type="slidenum">
              <a:rPr lang="e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10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7287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780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442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79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the value of Y can be anything ranging from 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+inf. The neuron really doesn’t know the bounds of the value. So how do we decide whether the neuron should fire or not ( why this firing pattern? Because we learnt it from biology that’s the way brain works and brain is a working testimony of an awesome and intelligent system 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66F9E35-75D2-4426-AB4F-73F0540A755F}" type="slidenum">
              <a:rPr lang="e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099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110" y="273600"/>
            <a:ext cx="822933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110" y="273600"/>
            <a:ext cx="822933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2702160" y="1604520"/>
            <a:ext cx="373869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110" y="273600"/>
            <a:ext cx="822933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11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970" y="368208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970" y="1604520"/>
            <a:ext cx="401571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110" y="3682080"/>
            <a:ext cx="822933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914355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750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732780" cy="1028520"/>
          </a:xfrm>
          <a:prstGeom prst="rect">
            <a:avLst/>
          </a:prstGeom>
          <a:ln>
            <a:noFill/>
          </a:ln>
        </p:spPr>
      </p:pic>
      <p:pic>
        <p:nvPicPr>
          <p:cNvPr id="37" name="Picture 7"/>
          <p:cNvPicPr/>
          <p:nvPr/>
        </p:nvPicPr>
        <p:blipFill>
          <a:blip r:embed="rId15"/>
          <a:stretch/>
        </p:blipFill>
        <p:spPr>
          <a:xfrm>
            <a:off x="7868070" y="5085360"/>
            <a:ext cx="1275480" cy="177192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0" y="102600"/>
            <a:ext cx="914355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3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750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732780" cy="1028520"/>
          </a:xfrm>
          <a:prstGeom prst="rect">
            <a:avLst/>
          </a:prstGeom>
          <a:ln>
            <a:noFill/>
          </a:ln>
        </p:spPr>
      </p:pic>
      <p:pic>
        <p:nvPicPr>
          <p:cNvPr id="75" name="Picture 7"/>
          <p:cNvPicPr/>
          <p:nvPr/>
        </p:nvPicPr>
        <p:blipFill>
          <a:blip r:embed="rId15"/>
          <a:stretch/>
        </p:blipFill>
        <p:spPr>
          <a:xfrm>
            <a:off x="7868070" y="5085360"/>
            <a:ext cx="1275480" cy="1771920"/>
          </a:xfrm>
          <a:prstGeom prst="rect">
            <a:avLst/>
          </a:prstGeom>
          <a:ln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648000" lvl="1" indent="-243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972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296000" lvl="3" indent="-162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1620000" lvl="4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1944000" lvl="5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2268000" lvl="6" indent="-162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243000" algn="l" defTabSz="685800" rtl="0" eaLnBrk="1" latinLnBrk="0" hangingPunct="1">
        <a:lnSpc>
          <a:spcPct val="90000"/>
        </a:lnSpc>
        <a:spcBef>
          <a:spcPts val="750"/>
        </a:spcBef>
        <a:buClr>
          <a:srgbClr val="000000"/>
        </a:buClr>
        <a:buSzPct val="45000"/>
        <a:buFont typeface="Wingdings" charset="2"/>
        <a:buChar char="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"/>
          <p:cNvPicPr/>
          <p:nvPr/>
        </p:nvPicPr>
        <p:blipFill>
          <a:blip r:embed="rId3"/>
          <a:stretch/>
        </p:blipFill>
        <p:spPr>
          <a:xfrm>
            <a:off x="4830300" y="842940"/>
            <a:ext cx="2954610" cy="515727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-140743" y="2684957"/>
            <a:ext cx="5383530" cy="20579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b"/>
          <a:lstStyle/>
          <a:p>
            <a:pPr algn="ctr">
              <a:lnSpc>
                <a:spcPct val="150000"/>
              </a:lnSpc>
            </a:pPr>
            <a:r>
              <a:rPr lang="en" sz="4500" b="1" spc="-1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Session </a:t>
            </a:r>
            <a:r>
              <a:rPr lang="en" sz="4500" b="1" spc="-1" dirty="0" smtClean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3:</a:t>
            </a:r>
            <a:endParaRPr lang="en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" sz="36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Neural Network</a:t>
            </a:r>
          </a:p>
          <a:p>
            <a:pPr algn="ctr">
              <a:lnSpc>
                <a:spcPct val="100000"/>
              </a:lnSpc>
            </a:pPr>
            <a:r>
              <a:rPr lang="en" sz="36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Convolutional Neural Network</a:t>
            </a:r>
            <a:endParaRPr lang="en" sz="12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Graphic 10"/>
          <p:cNvPicPr/>
          <p:nvPr/>
        </p:nvPicPr>
        <p:blipFill>
          <a:blip r:embed="rId4"/>
          <a:stretch/>
        </p:blipFill>
        <p:spPr>
          <a:xfrm>
            <a:off x="377190" y="1030590"/>
            <a:ext cx="3068550" cy="100521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6457860" y="5624640"/>
            <a:ext cx="2056860" cy="27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r">
              <a:lnSpc>
                <a:spcPct val="100000"/>
              </a:lnSpc>
            </a:pPr>
            <a:fld id="{C6DCAB31-3741-49C7-9AC2-EDCA1121F893}" type="slidenum">
              <a:rPr lang="en" sz="9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fld>
            <a:endParaRPr lang="en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 flipH="1">
            <a:off x="5130000" y="857250"/>
            <a:ext cx="2654370" cy="5142960"/>
          </a:xfrm>
          <a:custGeom>
            <a:avLst/>
            <a:gdLst/>
            <a:ahLst/>
            <a:cxnLst/>
            <a:rect l="l" t="t" r="r" b="b"/>
            <a:pathLst>
              <a:path w="3540007" h="6858000">
                <a:moveTo>
                  <a:pt x="0" y="0"/>
                </a:moveTo>
                <a:lnTo>
                  <a:pt x="1728166" y="0"/>
                </a:lnTo>
                <a:lnTo>
                  <a:pt x="1829016" y="70142"/>
                </a:lnTo>
                <a:cubicBezTo>
                  <a:pt x="2871624" y="844004"/>
                  <a:pt x="3540007" y="2037942"/>
                  <a:pt x="3540007" y="3377524"/>
                </a:cubicBezTo>
                <a:cubicBezTo>
                  <a:pt x="3540007" y="4744444"/>
                  <a:pt x="2844065" y="5959716"/>
                  <a:pt x="1764717" y="6731758"/>
                </a:cubicBezTo>
                <a:lnTo>
                  <a:pt x="1576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9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7785450" y="857250"/>
            <a:ext cx="1358100" cy="5142960"/>
          </a:xfrm>
          <a:prstGeom prst="rect">
            <a:avLst/>
          </a:prstGeom>
          <a:solidFill>
            <a:srgbClr val="19A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3" name="Picture 3"/>
          <p:cNvPicPr/>
          <p:nvPr/>
        </p:nvPicPr>
        <p:blipFill>
          <a:blip r:embed="rId5"/>
          <a:stretch/>
        </p:blipFill>
        <p:spPr>
          <a:xfrm>
            <a:off x="4689900" y="857250"/>
            <a:ext cx="4453380" cy="514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0" y="142875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Outline</a:t>
            </a:r>
            <a:endParaRPr lang="en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34775" y="1552620"/>
            <a:ext cx="6142275" cy="42862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Artificial Neural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 (ANN)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Overview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Structure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Convolutional Neural </a:t>
            </a:r>
            <a:r>
              <a:rPr lang="en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Networks (CNN)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Pooling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Fully Connected Layer</a:t>
            </a:r>
            <a:endParaRPr lang="e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89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Motivation of CNN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72" y="3406286"/>
            <a:ext cx="4914900" cy="2438400"/>
          </a:xfrm>
          <a:prstGeom prst="rect">
            <a:avLst/>
          </a:prstGeom>
        </p:spPr>
      </p:pic>
      <p:sp>
        <p:nvSpPr>
          <p:cNvPr id="7" name="Rectangle 3"/>
          <p:cNvSpPr>
            <a:spLocks noGrp="1" noChangeArrowheads="1"/>
          </p:cNvSpPr>
          <p:nvPr>
            <p:ph type="body"/>
          </p:nvPr>
        </p:nvSpPr>
        <p:spPr>
          <a:xfrm>
            <a:off x="817700" y="993600"/>
            <a:ext cx="8229330" cy="228622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Consider learning an </a:t>
            </a:r>
            <a:r>
              <a:rPr lang="en-US" altLang="zh-TW" sz="2000" dirty="0" smtClean="0"/>
              <a:t>image, some </a:t>
            </a:r>
            <a:r>
              <a:rPr lang="en-US" altLang="zh-TW" sz="2000" dirty="0"/>
              <a:t>patterns are much smaller than the whole image</a:t>
            </a:r>
            <a:br>
              <a:rPr lang="en-US" altLang="zh-TW" sz="2000" dirty="0"/>
            </a:br>
            <a:r>
              <a:rPr lang="en-US" altLang="zh-TW" sz="2000" dirty="0">
                <a:sym typeface="Wingdings" panose="05000000000000000000" pitchFamily="2" charset="2"/>
              </a:rPr>
              <a:t> </a:t>
            </a:r>
            <a:r>
              <a:rPr lang="en-US" altLang="zh-TW" sz="2000" dirty="0">
                <a:solidFill>
                  <a:srgbClr val="FF0000"/>
                </a:solidFill>
              </a:rPr>
              <a:t>Can represent a small region with fewer </a:t>
            </a:r>
            <a:r>
              <a:rPr lang="en-US" altLang="zh-TW" sz="2000" dirty="0" smtClean="0">
                <a:solidFill>
                  <a:srgbClr val="FF0000"/>
                </a:solidFill>
              </a:rPr>
              <a:t>parameters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Same </a:t>
            </a:r>
            <a:r>
              <a:rPr lang="en-US" altLang="zh-TW" sz="2000" dirty="0"/>
              <a:t>pattern appears in different places:</a:t>
            </a:r>
            <a:br>
              <a:rPr lang="en-US" altLang="zh-TW" sz="2000" dirty="0"/>
            </a:br>
            <a:r>
              <a:rPr lang="en-US" altLang="zh-TW" sz="2000" dirty="0">
                <a:sym typeface="Wingdings" panose="05000000000000000000" pitchFamily="2" charset="2"/>
              </a:rPr>
              <a:t> </a:t>
            </a:r>
            <a:r>
              <a:rPr lang="en-US" altLang="zh-TW" sz="2000" dirty="0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000" dirty="0">
                <a:solidFill>
                  <a:srgbClr val="FF0000"/>
                </a:solidFill>
              </a:rPr>
            </a:br>
            <a:r>
              <a:rPr lang="en-US" altLang="zh-TW" sz="2000" dirty="0">
                <a:solidFill>
                  <a:srgbClr val="FF0000"/>
                </a:solidFill>
              </a:rPr>
              <a:t>and each detector must “move around</a:t>
            </a:r>
            <a:r>
              <a:rPr lang="en-US" altLang="zh-TW" sz="2000" dirty="0" smtClean="0">
                <a:solidFill>
                  <a:srgbClr val="FF0000"/>
                </a:solidFill>
              </a:rPr>
              <a:t>”.</a:t>
            </a:r>
            <a:endParaRPr lang="en-US" altLang="en-US" sz="22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14" y="3190599"/>
            <a:ext cx="2790825" cy="325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Advantages of CNN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/>
          </p:nvPr>
        </p:nvSpPr>
        <p:spPr>
          <a:xfrm>
            <a:off x="817700" y="993600"/>
            <a:ext cx="8229330" cy="22862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Sparse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 Parameter Sharing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 </a:t>
            </a:r>
            <a:r>
              <a:rPr lang="en-US" sz="2000" dirty="0" err="1"/>
              <a:t>Equivariance</a:t>
            </a:r>
            <a:r>
              <a:rPr 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287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Three </a:t>
            </a: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main layers in CNN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/>
          </p:nvPr>
        </p:nvSpPr>
        <p:spPr>
          <a:xfrm>
            <a:off x="817700" y="993600"/>
            <a:ext cx="8229330" cy="22862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Convolution (CONV)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Pooling layer (POOL)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/>
              <a:t>Fully connected (FC)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3368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Convolution Layer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pic>
        <p:nvPicPr>
          <p:cNvPr id="6" name="ezgif.com-gif-to-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714" y="1607837"/>
            <a:ext cx="8926285" cy="3507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4524" y="4509328"/>
            <a:ext cx="105727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7 x 7</a:t>
            </a:r>
          </a:p>
          <a:p>
            <a:r>
              <a:rPr lang="en-US" sz="1400" dirty="0"/>
              <a:t>n</a:t>
            </a:r>
            <a:r>
              <a:rPr lang="en-US" sz="1400" dirty="0" smtClean="0"/>
              <a:t> x 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036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Convolution </a:t>
            </a: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Layer (</a:t>
            </a:r>
            <a:r>
              <a:rPr lang="en-US" sz="3300" b="1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tt</a:t>
            </a: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)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pic>
        <p:nvPicPr>
          <p:cNvPr id="4" name="multiple-filt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622" y="1304925"/>
            <a:ext cx="7265735" cy="51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Activation </a:t>
            </a: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Function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1500" y="1173773"/>
            <a:ext cx="7515225" cy="1644162"/>
          </a:xfrm>
          <a:prstGeom prst="rect">
            <a:avLst/>
          </a:prstGeom>
        </p:spPr>
        <p:txBody>
          <a:bodyPr/>
          <a:lstStyle>
            <a:lvl1pPr marL="324000" indent="-243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Once the feature maps are extracted, the next step is to move them to activation function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34" y="2464708"/>
            <a:ext cx="7601317" cy="22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5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3" y="2209758"/>
            <a:ext cx="6238875" cy="4617400"/>
          </a:xfrm>
          <a:prstGeom prst="rect">
            <a:avLst/>
          </a:prstGeom>
        </p:spPr>
      </p:pic>
      <p:sp>
        <p:nvSpPr>
          <p:cNvPr id="5" name="CustomShape 1"/>
          <p:cNvSpPr/>
          <p:nvPr/>
        </p:nvSpPr>
        <p:spPr>
          <a:xfrm>
            <a:off x="90711" y="-3810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Pooling </a:t>
            </a: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Layer 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1500" y="1173773"/>
            <a:ext cx="7515225" cy="1644162"/>
          </a:xfrm>
          <a:prstGeom prst="rect">
            <a:avLst/>
          </a:prstGeom>
        </p:spPr>
        <p:txBody>
          <a:bodyPr/>
          <a:lstStyle>
            <a:lvl1pPr marL="324000" indent="-243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Pooling is a down-sample operation that reduces the dimensional of feature map.</a:t>
            </a:r>
          </a:p>
        </p:txBody>
      </p:sp>
    </p:spTree>
    <p:extLst>
      <p:ext uri="{BB962C8B-B14F-4D97-AF65-F5344CB8AC3E}">
        <p14:creationId xmlns:p14="http://schemas.microsoft.com/office/powerpoint/2010/main" val="38941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90711" y="-3810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Flatten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1500" y="1173773"/>
            <a:ext cx="7515225" cy="1644162"/>
          </a:xfrm>
          <a:prstGeom prst="rect">
            <a:avLst/>
          </a:prstGeom>
        </p:spPr>
        <p:txBody>
          <a:bodyPr/>
          <a:lstStyle>
            <a:lvl1pPr marL="324000" indent="-243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Flattening is the process of converting all the resultant 2 dimensional arrays from pooled feature map into single long continuous linear vector.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6" y="3149557"/>
            <a:ext cx="6777039" cy="26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90711" y="-3810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Fully Connected Layer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04873" y="1088048"/>
            <a:ext cx="7515225" cy="1644162"/>
          </a:xfrm>
          <a:prstGeom prst="rect">
            <a:avLst/>
          </a:prstGeom>
        </p:spPr>
        <p:txBody>
          <a:bodyPr/>
          <a:lstStyle>
            <a:lvl1pPr marL="324000" indent="-243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Flattened matrix from the pooling layer is fed as input to the Fully Connected Layer to classify the image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95788"/>
            <a:ext cx="7600950" cy="36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0" y="142875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Outline</a:t>
            </a:r>
            <a:endParaRPr lang="en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34775" y="1552620"/>
            <a:ext cx="6142275" cy="42862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Artificial Neural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 (ANN)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Overview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Structure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Convolutional Neural </a:t>
            </a: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Networks (CNN)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Pooling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Fully Connected Layer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90711" y="-3810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Simple CNN model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6" y="1314450"/>
            <a:ext cx="8203467" cy="44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4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270513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" sz="3300" b="1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Thank you!</a:t>
            </a:r>
            <a:endParaRPr lang="en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0" y="142875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" sz="33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Outline</a:t>
            </a:r>
            <a:endParaRPr lang="en" sz="135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34775" y="1552620"/>
            <a:ext cx="6142275" cy="42862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/>
          <a:lstStyle/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Artificial Neural </a:t>
            </a:r>
            <a:r>
              <a:rPr lang="en-US" sz="2400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Networks (ANN)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Overview</a:t>
            </a:r>
            <a:endParaRPr lang="e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6002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Structure</a:t>
            </a:r>
            <a:endParaRPr lang="en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257310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Convolutional Neural </a:t>
            </a: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Networks (CNN)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Convolution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Pooling Layer</a:t>
            </a:r>
          </a:p>
          <a:p>
            <a:pPr marL="714510" lvl="1" indent="-2570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Fully Connected Layer</a:t>
            </a:r>
            <a:endParaRPr lang="e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3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body"/>
          </p:nvPr>
        </p:nvSpPr>
        <p:spPr>
          <a:xfrm>
            <a:off x="319314" y="1225829"/>
            <a:ext cx="8505372" cy="488468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rgbClr val="FF0000"/>
                </a:solidFill>
              </a:rPr>
              <a:t>An Artificial Neural Network (ANN) </a:t>
            </a:r>
            <a:r>
              <a:rPr lang="en-US" altLang="en-US" sz="2200" dirty="0"/>
              <a:t>is an information processing paradigm that is inspired by the biological nervous systems, such as the human brain’s information processing mechanism.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The key element of this paradigm is the novel structure of the information processing system. It is composed of a large number of highly interconnected processing elements (neurons) working in unison to solve specific problems. NNs, like people, learn by example.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/>
              <a:t>An NN is configured for a specific application, such as pattern recognition or data classification, through a learning process. Learning in biological systems involves adjustments to the synaptic connections that exist between the neurons. This is true of NNs as well. </a:t>
            </a:r>
          </a:p>
        </p:txBody>
      </p:sp>
      <p:sp>
        <p:nvSpPr>
          <p:cNvPr id="5" name="CustomShape 1"/>
          <p:cNvSpPr/>
          <p:nvPr/>
        </p:nvSpPr>
        <p:spPr>
          <a:xfrm>
            <a:off x="319314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What are Artificial Neural Networks?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8608" y="6523719"/>
            <a:ext cx="9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(ref) Jiang</a:t>
            </a:r>
            <a:r>
              <a:rPr lang="en-US" sz="800" dirty="0"/>
              <a:t>, </a:t>
            </a:r>
            <a:r>
              <a:rPr lang="en-US" sz="800" dirty="0" err="1"/>
              <a:t>Jianmin</a:t>
            </a:r>
            <a:r>
              <a:rPr lang="en-US" sz="800" dirty="0"/>
              <a:t>, P. Trundle, and </a:t>
            </a:r>
            <a:r>
              <a:rPr lang="en-US" sz="800" dirty="0" err="1"/>
              <a:t>Jinchang</a:t>
            </a:r>
            <a:r>
              <a:rPr lang="en-US" sz="800" dirty="0"/>
              <a:t> Ren. "Medical image analysis with artificial neural networks." </a:t>
            </a:r>
            <a:r>
              <a:rPr lang="en-US" sz="800" i="1" dirty="0"/>
              <a:t>Computerized Medical Imaging and Graphics</a:t>
            </a:r>
            <a:r>
              <a:rPr lang="en-US" sz="800" dirty="0"/>
              <a:t> 34.8 (2010): 617-631.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1634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body"/>
          </p:nvPr>
        </p:nvSpPr>
        <p:spPr>
          <a:xfrm>
            <a:off x="443660" y="3263592"/>
            <a:ext cx="8374607" cy="3263206"/>
          </a:xfrm>
        </p:spPr>
        <p:txBody>
          <a:bodyPr/>
          <a:lstStyle/>
          <a:p>
            <a:pPr marL="257175" indent="-2571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In the human brain, a typical neuron collects signals from others through a host of fine structures called </a:t>
            </a:r>
            <a:r>
              <a:rPr lang="en-US" altLang="en-US" sz="2000" i="1" dirty="0">
                <a:latin typeface="+mn-lt"/>
              </a:rPr>
              <a:t>dendrites</a:t>
            </a:r>
            <a:r>
              <a:rPr lang="en-US" altLang="en-US" sz="2000" dirty="0">
                <a:latin typeface="+mn-lt"/>
              </a:rPr>
              <a:t>. </a:t>
            </a:r>
          </a:p>
          <a:p>
            <a:pPr marL="257175" indent="-2571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The neuron sends out spikes of electrical activity through a long, thin stand known as an </a:t>
            </a:r>
            <a:r>
              <a:rPr lang="en-US" altLang="en-US" sz="2000" i="1" dirty="0">
                <a:latin typeface="+mn-lt"/>
              </a:rPr>
              <a:t>axon</a:t>
            </a:r>
            <a:r>
              <a:rPr lang="en-US" altLang="en-US" sz="2000" dirty="0">
                <a:latin typeface="+mn-lt"/>
              </a:rPr>
              <a:t>, which splits into thousands of branches. </a:t>
            </a:r>
          </a:p>
          <a:p>
            <a:pPr marL="257175" indent="-25717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+mn-lt"/>
              </a:rPr>
              <a:t>At the end of each branch, a structure called a </a:t>
            </a:r>
            <a:r>
              <a:rPr lang="en-US" altLang="en-US" sz="2000" i="1" dirty="0">
                <a:latin typeface="+mn-lt"/>
              </a:rPr>
              <a:t>synapse</a:t>
            </a:r>
            <a:r>
              <a:rPr lang="en-US" altLang="en-US" sz="2000" dirty="0">
                <a:latin typeface="+mn-lt"/>
              </a:rPr>
              <a:t> converts the activity from the axon into electrical effects that inhibit or excite activity in the connected neurons. </a:t>
            </a:r>
          </a:p>
        </p:txBody>
      </p:sp>
      <p:sp>
        <p:nvSpPr>
          <p:cNvPr id="5" name="CustomShape 1"/>
          <p:cNvSpPr/>
          <p:nvPr/>
        </p:nvSpPr>
        <p:spPr>
          <a:xfrm>
            <a:off x="-97972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How the Human Brain learns</a:t>
            </a:r>
          </a:p>
        </p:txBody>
      </p:sp>
      <p:pic>
        <p:nvPicPr>
          <p:cNvPr id="6" name="Picture 5" descr="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7" y="1396411"/>
            <a:ext cx="4194063" cy="215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re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83" y="1396411"/>
            <a:ext cx="4651895" cy="229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3660" y="6526798"/>
            <a:ext cx="6080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(ref) Neural </a:t>
            </a:r>
            <a:r>
              <a:rPr lang="en-US" sz="800" dirty="0"/>
              <a:t>Networks by Eric </a:t>
            </a:r>
            <a:r>
              <a:rPr lang="en-US" sz="800" dirty="0" err="1"/>
              <a:t>Davalo</a:t>
            </a:r>
            <a:r>
              <a:rPr lang="en-US" sz="800" dirty="0"/>
              <a:t> and Patrick </a:t>
            </a:r>
            <a:r>
              <a:rPr lang="en-US" sz="800" dirty="0" err="1"/>
              <a:t>Naim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081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body"/>
          </p:nvPr>
        </p:nvSpPr>
        <p:spPr>
          <a:xfrm>
            <a:off x="687660" y="4208791"/>
            <a:ext cx="8229330" cy="178229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An artificial neuron is a device with many inputs and one output.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The neuron has two modes of operation;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the training mode and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+mn-lt"/>
              </a:rPr>
              <a:t>the using mode. </a:t>
            </a:r>
          </a:p>
        </p:txBody>
      </p:sp>
      <p:sp>
        <p:nvSpPr>
          <p:cNvPr id="5" name="CustomShape 1"/>
          <p:cNvSpPr/>
          <p:nvPr/>
        </p:nvSpPr>
        <p:spPr>
          <a:xfrm>
            <a:off x="-34267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 Simple Neuron</a:t>
            </a:r>
          </a:p>
        </p:txBody>
      </p:sp>
      <p:pic>
        <p:nvPicPr>
          <p:cNvPr id="8" name="Picture 5" descr="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39" y="1283710"/>
            <a:ext cx="5988722" cy="244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7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-598" b="-1"/>
          <a:stretch/>
        </p:blipFill>
        <p:spPr>
          <a:xfrm>
            <a:off x="624114" y="3497784"/>
            <a:ext cx="8519886" cy="3360216"/>
          </a:xfrm>
          <a:prstGeom prst="roundRect">
            <a:avLst>
              <a:gd name="adj" fmla="val 14209"/>
            </a:avLst>
          </a:prstGeom>
        </p:spPr>
      </p:pic>
      <p:sp>
        <p:nvSpPr>
          <p:cNvPr id="5" name="CustomShape 1"/>
          <p:cNvSpPr/>
          <p:nvPr/>
        </p:nvSpPr>
        <p:spPr>
          <a:xfrm>
            <a:off x="-108594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Structure of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92" y="1090634"/>
            <a:ext cx="4629679" cy="24761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8693" y="6519446"/>
            <a:ext cx="369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(ref) </a:t>
            </a:r>
            <a:r>
              <a:rPr lang="en-US" sz="800" dirty="0"/>
              <a:t>Understanding the Structure of Neural </a:t>
            </a:r>
            <a:r>
              <a:rPr lang="en-US" sz="800" dirty="0" smtClean="0"/>
              <a:t>Networks by Savannah Logan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179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Hidden Layer</a:t>
            </a:r>
            <a:endParaRPr lang="en-US" sz="3300" b="1" spc="-1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5"/>
          <a:stretch/>
        </p:blipFill>
        <p:spPr>
          <a:xfrm>
            <a:off x="217265" y="1143748"/>
            <a:ext cx="9144000" cy="5714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48693" y="6519446"/>
            <a:ext cx="369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(ref) </a:t>
            </a:r>
            <a:r>
              <a:rPr lang="en-US" sz="800" dirty="0"/>
              <a:t>Understanding the Structure of Neural </a:t>
            </a:r>
            <a:r>
              <a:rPr lang="en-US" sz="800" dirty="0" smtClean="0"/>
              <a:t>Networks by Savannah Logan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2091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217715" y="0"/>
            <a:ext cx="9143550" cy="99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ctr"/>
          <a:lstStyle/>
          <a:p>
            <a:pPr algn="ctr">
              <a:lnSpc>
                <a:spcPct val="100000"/>
              </a:lnSpc>
            </a:pPr>
            <a:r>
              <a:rPr lang="en-US" sz="3300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Activation Function</a:t>
            </a:r>
            <a:endParaRPr lang="en-US" sz="3300" b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715" y="6307385"/>
            <a:ext cx="52581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 smtClean="0"/>
              <a:t>(ref</a:t>
            </a:r>
            <a:r>
              <a:rPr lang="en-US" sz="1000" dirty="0"/>
              <a:t>) Understanding Activation Functions in Neural Networks by </a:t>
            </a:r>
            <a:r>
              <a:rPr lang="en-US" sz="1000" dirty="0" err="1" smtClean="0"/>
              <a:t>Avinash</a:t>
            </a:r>
            <a:r>
              <a:rPr lang="en-US" sz="1000" dirty="0" smtClean="0"/>
              <a:t> Sharma V</a:t>
            </a:r>
          </a:p>
          <a:p>
            <a:pPr marL="228600" indent="-228600">
              <a:buAutoNum type="arabicPeriod"/>
            </a:pPr>
            <a:r>
              <a:rPr lang="en-US" sz="1000" dirty="0" smtClean="0">
                <a:solidFill>
                  <a:srgbClr val="FF0000"/>
                </a:solidFill>
              </a:rPr>
              <a:t>(ref) https</a:t>
            </a:r>
            <a:r>
              <a:rPr lang="en-US" sz="1000" dirty="0">
                <a:solidFill>
                  <a:srgbClr val="FF0000"/>
                </a:solidFill>
              </a:rPr>
              <a:t>://towardsdatascience.com/activation-functions-neural-networks-1cbd9f8d91d6</a:t>
            </a:r>
            <a:endParaRPr lang="en-US" sz="1000" dirty="0" smtClean="0">
              <a:solidFill>
                <a:srgbClr val="FF0000"/>
              </a:solidFill>
            </a:endParaRPr>
          </a:p>
          <a:p>
            <a:endParaRPr lang="en-US" sz="1000" dirty="0"/>
          </a:p>
          <a:p>
            <a:endParaRPr lang="en-US" sz="1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64542"/>
            <a:ext cx="69151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4768</TotalTime>
  <Words>1040</Words>
  <Application>Microsoft Office PowerPoint</Application>
  <PresentationFormat>On-screen Show (4:3)</PresentationFormat>
  <Paragraphs>93</Paragraphs>
  <Slides>21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Century Gothic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Marco Zanchi</dc:creator>
  <dc:description/>
  <cp:lastModifiedBy>Can Nguyen</cp:lastModifiedBy>
  <cp:revision>112</cp:revision>
  <dcterms:created xsi:type="dcterms:W3CDTF">2018-04-10T16:05:10Z</dcterms:created>
  <dcterms:modified xsi:type="dcterms:W3CDTF">2018-10-01T09:29:26Z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